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95">
          <p15:clr>
            <a:srgbClr val="A4A3A4"/>
          </p15:clr>
        </p15:guide>
        <p15:guide id="2" orient="horz" pos="1416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95"/>
        <p:guide pos="1416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0262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" name="Google Shape;1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5218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a318d0ae3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a318d0ae3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0925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1747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0"/>
            <a:ext cx="6929134" cy="51435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ángulo 5"/>
          <p:cNvSpPr/>
          <p:nvPr/>
        </p:nvSpPr>
        <p:spPr>
          <a:xfrm flipH="1">
            <a:off x="6929134" y="0"/>
            <a:ext cx="747574" cy="51435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Rectángulo 6"/>
          <p:cNvSpPr/>
          <p:nvPr/>
        </p:nvSpPr>
        <p:spPr>
          <a:xfrm flipH="1">
            <a:off x="7662780" y="0"/>
            <a:ext cx="747574" cy="5143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ángulo 7"/>
          <p:cNvSpPr/>
          <p:nvPr/>
        </p:nvSpPr>
        <p:spPr>
          <a:xfrm flipH="1">
            <a:off x="8396426" y="0"/>
            <a:ext cx="747574" cy="5143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Google Shape;13;p3"/>
          <p:cNvSpPr txBox="1"/>
          <p:nvPr/>
        </p:nvSpPr>
        <p:spPr>
          <a:xfrm>
            <a:off x="335549" y="599200"/>
            <a:ext cx="6391175" cy="17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SANTA FE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5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DESAFIOS PARA LA EDUCACIÓN</a:t>
            </a:r>
            <a:endParaRPr sz="35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  <a:sym typeface="Varela Round"/>
            </a:endParaRPr>
          </a:p>
        </p:txBody>
      </p:sp>
      <p:sp>
        <p:nvSpPr>
          <p:cNvPr id="14" name="Google Shape;14;p3"/>
          <p:cNvSpPr txBox="1"/>
          <p:nvPr/>
        </p:nvSpPr>
        <p:spPr>
          <a:xfrm>
            <a:off x="350064" y="1796736"/>
            <a:ext cx="3810900" cy="545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2023 - 2029</a:t>
            </a:r>
            <a:endParaRPr sz="240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  <a:sym typeface="Varela Round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89" y="3565610"/>
            <a:ext cx="2235016" cy="145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82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8141" y="4650573"/>
            <a:ext cx="685956" cy="44691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3;p3"/>
          <p:cNvSpPr txBox="1"/>
          <p:nvPr/>
        </p:nvSpPr>
        <p:spPr>
          <a:xfrm>
            <a:off x="7761767" y="4699245"/>
            <a:ext cx="1244009" cy="340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Santa Fe </a:t>
            </a:r>
            <a:r>
              <a:rPr lang="hr-HR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|</a:t>
            </a:r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01</a:t>
            </a:r>
            <a:endParaRPr sz="1000" dirty="0">
              <a:solidFill>
                <a:schemeClr val="bg1">
                  <a:lumMod val="50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sp>
        <p:nvSpPr>
          <p:cNvPr id="10" name="Google Shape;13;p3"/>
          <p:cNvSpPr txBox="1"/>
          <p:nvPr/>
        </p:nvSpPr>
        <p:spPr>
          <a:xfrm>
            <a:off x="362443" y="334677"/>
            <a:ext cx="6112785" cy="494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-ES_tradnl" sz="3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Estado de situación</a:t>
            </a: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sp>
        <p:nvSpPr>
          <p:cNvPr id="11" name="Google Shape;13;p3"/>
          <p:cNvSpPr txBox="1"/>
          <p:nvPr/>
        </p:nvSpPr>
        <p:spPr>
          <a:xfrm>
            <a:off x="362442" y="1258046"/>
            <a:ext cx="7251522" cy="494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-ES_tradnl" sz="3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FALTA</a:t>
            </a:r>
            <a:r>
              <a:rPr lang="es-ES_tradnl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de un plan en materia educativa</a:t>
            </a:r>
          </a:p>
          <a:p>
            <a:pPr lvl="0"/>
            <a:endParaRPr lang="es-ES_tradnl" sz="200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  <a:sym typeface="Varela Round"/>
            </a:endParaRPr>
          </a:p>
          <a:p>
            <a:pPr lvl="0"/>
            <a:r>
              <a:rPr lang="es-ES_tradnl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INFRAESTRUCTURA </a:t>
            </a:r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OBSOLETA</a:t>
            </a:r>
          </a:p>
          <a:p>
            <a:pPr lvl="0"/>
            <a:endParaRPr lang="es-ES_tradnl" sz="200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  <a:sym typeface="Varela Round"/>
            </a:endParaRPr>
          </a:p>
          <a:p>
            <a:pPr lvl="0"/>
            <a:r>
              <a:rPr lang="es-A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CONECTIVIDAD  </a:t>
            </a:r>
            <a:r>
              <a:rPr lang="es-A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Y SERVICIOS DEFICIENTES </a:t>
            </a:r>
          </a:p>
          <a:p>
            <a:pPr lvl="0"/>
            <a:endParaRPr lang="es-ES_tradnl" sz="200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  <a:sym typeface="Varela Round"/>
            </a:endParaRPr>
          </a:p>
          <a:p>
            <a:pPr lvl="0"/>
            <a:r>
              <a:rPr lang="es-ES_tradnl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CRECIMIENTO </a:t>
            </a:r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DE LA DESERCIÓN</a:t>
            </a:r>
          </a:p>
          <a:p>
            <a:pPr lvl="0"/>
            <a:endParaRPr lang="es-ES_tradnl" sz="200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  <a:sym typeface="Varela Round"/>
            </a:endParaRPr>
          </a:p>
          <a:p>
            <a:pPr lvl="0"/>
            <a:r>
              <a:rPr lang="es-ES_tradnl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ADAPTAR </a:t>
            </a:r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PLAN DE ESTUDIOS AL SIGLO XXI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E093202-CC56-4307-033E-8BDC1A195E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4" y="2021952"/>
            <a:ext cx="451620" cy="44691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86BAA0B-EDA9-253A-B431-3C2357F68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2" y="2623198"/>
            <a:ext cx="451620" cy="44691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E9BE67D-06C9-C31B-6468-F3E04C10C4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2" y="3223098"/>
            <a:ext cx="451620" cy="44691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1CAEB68-5147-9342-3CD8-4C378C49C0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8" y="3787350"/>
            <a:ext cx="451620" cy="44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47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;p3"/>
          <p:cNvSpPr txBox="1"/>
          <p:nvPr/>
        </p:nvSpPr>
        <p:spPr>
          <a:xfrm>
            <a:off x="1784841" y="137424"/>
            <a:ext cx="6159379" cy="43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_tradnl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¿QUÉ OPINAN LOS DOCENTES DE SANTA FE?</a:t>
            </a:r>
          </a:p>
          <a:p>
            <a:pPr lvl="0" algn="ctr"/>
            <a:r>
              <a:rPr lang="es-ES_tradn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RESUMEN DE LOS PUNTOS DESTACADOS</a:t>
            </a:r>
          </a:p>
          <a:p>
            <a:pPr lvl="0" algn="ctr"/>
            <a:r>
              <a:rPr lang="es-A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  <a:sym typeface="Varela Round"/>
              </a:rPr>
              <a:t>Cultura del esfuerzo</a:t>
            </a:r>
            <a:endParaRPr sz="25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pic>
        <p:nvPicPr>
          <p:cNvPr id="7" name="Google Shape;1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8141" y="4650573"/>
            <a:ext cx="685956" cy="44691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;p3"/>
          <p:cNvSpPr txBox="1"/>
          <p:nvPr/>
        </p:nvSpPr>
        <p:spPr>
          <a:xfrm>
            <a:off x="7761767" y="4699245"/>
            <a:ext cx="1244009" cy="340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Provincia </a:t>
            </a:r>
            <a:r>
              <a:rPr lang="hr-HR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|</a:t>
            </a:r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00</a:t>
            </a:r>
            <a:endParaRPr sz="1000" dirty="0">
              <a:solidFill>
                <a:schemeClr val="bg1">
                  <a:lumMod val="50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-99587" y="1166834"/>
            <a:ext cx="92435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DINNextRoundedLTPro-Regular"/>
              </a:rPr>
              <a:t>94%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AFIRMÓ QUE LA EDUCACIÓN SANTAFESINA NO GENERA HÁBITOS DE ESTUDIO, ESFUERZO Y AUTOSUPERACIÓN EN SUS ALUMNOS</a:t>
            </a:r>
          </a:p>
          <a:p>
            <a:pPr algn="ctr"/>
            <a:r>
              <a:rPr lang="en-US" sz="3000" dirty="0">
                <a:solidFill>
                  <a:srgbClr val="FF0000"/>
                </a:solidFill>
                <a:latin typeface="DINNextRoundedLTPro-Regular"/>
              </a:rPr>
              <a:t>94%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CONSIDERA QUE LOS INCENTIVOS AL ESFUERZO PARA LOS ALUMNOS SON INSUFICIENTES</a:t>
            </a:r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.</a:t>
            </a:r>
          </a:p>
          <a:p>
            <a:pPr algn="ctr"/>
            <a:endParaRPr lang="es-AR" sz="1200" dirty="0">
              <a:solidFill>
                <a:srgbClr val="404040"/>
              </a:solidFill>
              <a:latin typeface="DINNextRoundedLTPro-Regular"/>
            </a:endParaRPr>
          </a:p>
          <a:p>
            <a:pPr algn="ctr"/>
            <a:endParaRPr lang="es-AR" sz="1200" dirty="0">
              <a:solidFill>
                <a:srgbClr val="404040"/>
              </a:solidFill>
              <a:latin typeface="DINNextRoundedLTPro-Regular"/>
            </a:endParaRPr>
          </a:p>
          <a:p>
            <a:pPr algn="ctr"/>
            <a:endParaRPr lang="en-US" sz="1200" dirty="0">
              <a:solidFill>
                <a:srgbClr val="404040"/>
              </a:solidFill>
              <a:latin typeface="DINNextRoundedLTPro-Regular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E1B9E9C-756E-2F9B-8FEE-6D398244AD54}"/>
              </a:ext>
            </a:extLst>
          </p:cNvPr>
          <p:cNvSpPr/>
          <p:nvPr/>
        </p:nvSpPr>
        <p:spPr>
          <a:xfrm>
            <a:off x="-49794" y="2904467"/>
            <a:ext cx="924358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DINNextRoundedLTPro-Regular"/>
              </a:rPr>
              <a:t>62%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CONSIDERÓ QUE EN SANTA FE NO HAY UN BUEN CLIMA ÁULICO Y ORDEN ESCOLAR</a:t>
            </a:r>
          </a:p>
          <a:p>
            <a:pPr algn="ctr"/>
            <a:r>
              <a:rPr lang="en-US" sz="3000" dirty="0">
                <a:solidFill>
                  <a:srgbClr val="FF0000"/>
                </a:solidFill>
                <a:latin typeface="DINNextRoundedLTPro-Regular"/>
              </a:rPr>
              <a:t>74%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AFIRMA QUE LOS RECURSOS DE AUTORIDAD DEL DOCENTE SON INSUFICIENTES Y UN </a:t>
            </a:r>
            <a:endParaRPr lang="es-AR" sz="1200" dirty="0" smtClean="0">
              <a:solidFill>
                <a:srgbClr val="404040"/>
              </a:solidFill>
              <a:latin typeface="DINNextRoundedLTPro-Regular"/>
            </a:endParaRPr>
          </a:p>
          <a:p>
            <a:pPr algn="ctr"/>
            <a:r>
              <a:rPr lang="es-AR" sz="3000" dirty="0" smtClean="0">
                <a:solidFill>
                  <a:srgbClr val="FF0000"/>
                </a:solidFill>
                <a:latin typeface="DINNextRoundedLTPro-Regular"/>
              </a:rPr>
              <a:t>15,9</a:t>
            </a:r>
            <a:r>
              <a:rPr lang="es-AR" sz="3000" dirty="0">
                <a:solidFill>
                  <a:srgbClr val="FF0000"/>
                </a:solidFill>
                <a:latin typeface="DINNextRoundedLTPro-Regular"/>
              </a:rPr>
              <a:t>%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 QUE SON DIRECTAMENTE NULOS.</a:t>
            </a:r>
          </a:p>
          <a:p>
            <a:pPr algn="ctr"/>
            <a:endParaRPr lang="es-AR" sz="1200" dirty="0">
              <a:solidFill>
                <a:srgbClr val="404040"/>
              </a:solidFill>
              <a:latin typeface="DINNextRoundedLTPro-Regular"/>
            </a:endParaRPr>
          </a:p>
          <a:p>
            <a:pPr algn="ctr"/>
            <a:endParaRPr lang="en-US" sz="1200" dirty="0">
              <a:solidFill>
                <a:srgbClr val="404040"/>
              </a:solidFill>
              <a:latin typeface="DINNextRoundedLTPro-Regular"/>
            </a:endParaRPr>
          </a:p>
        </p:txBody>
      </p:sp>
      <p:sp>
        <p:nvSpPr>
          <p:cNvPr id="12" name="Google Shape;13;p3">
            <a:extLst>
              <a:ext uri="{FF2B5EF4-FFF2-40B4-BE49-F238E27FC236}">
                <a16:creationId xmlns:a16="http://schemas.microsoft.com/office/drawing/2014/main" id="{6DE72155-5748-56C2-610C-C76337098637}"/>
              </a:ext>
            </a:extLst>
          </p:cNvPr>
          <p:cNvSpPr txBox="1"/>
          <p:nvPr/>
        </p:nvSpPr>
        <p:spPr>
          <a:xfrm>
            <a:off x="1784841" y="2447495"/>
            <a:ext cx="6159379" cy="43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A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  <a:sym typeface="Varela Round"/>
              </a:rPr>
              <a:t>Clima escolar</a:t>
            </a:r>
            <a:endParaRPr sz="25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477171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;p3"/>
          <p:cNvSpPr txBox="1"/>
          <p:nvPr/>
        </p:nvSpPr>
        <p:spPr>
          <a:xfrm>
            <a:off x="1651029" y="218337"/>
            <a:ext cx="6159379" cy="43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_tradnl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RESUMEN DE LOS PUNTOS DESTACADOS</a:t>
            </a:r>
          </a:p>
          <a:p>
            <a:pPr lvl="0" algn="ctr"/>
            <a:r>
              <a:rPr lang="es-A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  <a:sym typeface="Varela Round"/>
              </a:rPr>
              <a:t>Clima escolar</a:t>
            </a:r>
            <a:endParaRPr sz="25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pic>
        <p:nvPicPr>
          <p:cNvPr id="7" name="Google Shape;1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8141" y="4650573"/>
            <a:ext cx="685956" cy="44691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;p3"/>
          <p:cNvSpPr txBox="1"/>
          <p:nvPr/>
        </p:nvSpPr>
        <p:spPr>
          <a:xfrm>
            <a:off x="7761767" y="4699245"/>
            <a:ext cx="1244009" cy="340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Provincia </a:t>
            </a:r>
            <a:r>
              <a:rPr lang="hr-HR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|</a:t>
            </a:r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00</a:t>
            </a:r>
            <a:endParaRPr sz="1000" dirty="0">
              <a:solidFill>
                <a:schemeClr val="bg1">
                  <a:lumMod val="50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-99587" y="1003872"/>
            <a:ext cx="924358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DINNextRoundedLTPro-Regular"/>
              </a:rPr>
              <a:t>40%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ASEVERÓ HABER SIDO TESTIGO O VÍCTIMA DE SITUACIONES DE VIOLENCIA GRAVE O </a:t>
            </a:r>
            <a:endParaRPr lang="es-AR" sz="1200" dirty="0" smtClean="0">
              <a:solidFill>
                <a:srgbClr val="404040"/>
              </a:solidFill>
              <a:latin typeface="DINNextRoundedLTPro-Regular"/>
            </a:endParaRPr>
          </a:p>
          <a:p>
            <a:pPr algn="ctr"/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TRAUMÁTICA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EN EL ÁMBITO ESCOLAR</a:t>
            </a:r>
          </a:p>
          <a:p>
            <a:pPr algn="ctr"/>
            <a:r>
              <a:rPr lang="es-AR" sz="3000" dirty="0">
                <a:solidFill>
                  <a:srgbClr val="FF0000"/>
                </a:solidFill>
                <a:latin typeface="DINNextRoundedLTPro-Regular"/>
              </a:rPr>
              <a:t>66%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RESPONDIÓ QUE LA EVOLUCIÓN DEL CLIMA ÁULICO Y ESCOLAR EN LA ÚLTIMA DÉCADA FUE DESFAVORABLE Y UN </a:t>
            </a:r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  </a:t>
            </a:r>
            <a:r>
              <a:rPr lang="es-AR" sz="3000" dirty="0" smtClean="0">
                <a:solidFill>
                  <a:srgbClr val="FF0000"/>
                </a:solidFill>
                <a:latin typeface="DINNextRoundedLTPro-Regular"/>
              </a:rPr>
              <a:t>28,3</a:t>
            </a:r>
            <a:r>
              <a:rPr lang="es-AR" sz="3000" dirty="0">
                <a:solidFill>
                  <a:srgbClr val="FF0000"/>
                </a:solidFill>
                <a:latin typeface="DINNextRoundedLTPro-Regular"/>
              </a:rPr>
              <a:t>%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 </a:t>
            </a:r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 HUBO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UN ESTANCAMIENTO</a:t>
            </a:r>
          </a:p>
          <a:p>
            <a:pPr algn="ctr"/>
            <a:endParaRPr lang="en-US" sz="1200" dirty="0">
              <a:solidFill>
                <a:srgbClr val="404040"/>
              </a:solidFill>
              <a:latin typeface="DINNextRoundedLTPro-Regular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E1B9E9C-756E-2F9B-8FEE-6D398244AD54}"/>
              </a:ext>
            </a:extLst>
          </p:cNvPr>
          <p:cNvSpPr/>
          <p:nvPr/>
        </p:nvSpPr>
        <p:spPr>
          <a:xfrm>
            <a:off x="-49794" y="3119694"/>
            <a:ext cx="92435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3000" dirty="0">
                <a:solidFill>
                  <a:srgbClr val="FF0000"/>
                </a:solidFill>
                <a:latin typeface="DINNextRoundedLTPro-Regular"/>
              </a:rPr>
              <a:t>82%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AFIRMA QUE OCURRE DE FORMA HABITUAL QUE LOS ALUMNOS PROMUEVAN DE </a:t>
            </a:r>
            <a:endParaRPr lang="es-AR" sz="1200" dirty="0" smtClean="0">
              <a:solidFill>
                <a:srgbClr val="404040"/>
              </a:solidFill>
              <a:latin typeface="DINNextRoundedLTPro-Regular"/>
            </a:endParaRPr>
          </a:p>
          <a:p>
            <a:pPr algn="ctr"/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AÑO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SIN HABER APRENDIDO.</a:t>
            </a:r>
          </a:p>
          <a:p>
            <a:pPr algn="ctr"/>
            <a:r>
              <a:rPr lang="es-AR" sz="3000" dirty="0">
                <a:solidFill>
                  <a:srgbClr val="FF0000"/>
                </a:solidFill>
                <a:latin typeface="DINNextRoundedLTPro-Regular"/>
              </a:rPr>
              <a:t>94,7%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EL SISTEMA NO PREPARA PARA UNA INSERCIÓN LABORAL ACTUALIZADA Y EFICAZ Y </a:t>
            </a:r>
            <a:endParaRPr lang="es-AR" sz="1200" dirty="0" smtClean="0">
              <a:solidFill>
                <a:srgbClr val="404040"/>
              </a:solidFill>
              <a:latin typeface="DINNextRoundedLTPro-Regular"/>
            </a:endParaRPr>
          </a:p>
          <a:p>
            <a:pPr algn="ctr"/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PARA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UN 95,6</a:t>
            </a:r>
            <a:r>
              <a:rPr lang="es-AR" sz="1200" dirty="0" smtClean="0">
                <a:solidFill>
                  <a:srgbClr val="404040"/>
                </a:solidFill>
                <a:latin typeface="DINNextRoundedLTPro-Regular"/>
              </a:rPr>
              <a:t>% </a:t>
            </a:r>
            <a:r>
              <a:rPr lang="es-AR" sz="1200" dirty="0">
                <a:solidFill>
                  <a:srgbClr val="404040"/>
                </a:solidFill>
                <a:latin typeface="DINNextRoundedLTPro-Regular"/>
              </a:rPr>
              <a:t>NO LO HACE PARA LA INSERCIÓN UNIVERSITARIA.</a:t>
            </a:r>
          </a:p>
          <a:p>
            <a:pPr algn="ctr"/>
            <a:endParaRPr lang="es-AR" sz="1200" dirty="0">
              <a:solidFill>
                <a:srgbClr val="404040"/>
              </a:solidFill>
              <a:latin typeface="DINNextRoundedLTPro-Regular"/>
            </a:endParaRPr>
          </a:p>
          <a:p>
            <a:pPr algn="ctr"/>
            <a:endParaRPr lang="en-US" sz="1200" dirty="0">
              <a:solidFill>
                <a:srgbClr val="404040"/>
              </a:solidFill>
              <a:latin typeface="DINNextRoundedLTPro-Regular"/>
            </a:endParaRPr>
          </a:p>
        </p:txBody>
      </p:sp>
      <p:sp>
        <p:nvSpPr>
          <p:cNvPr id="12" name="Google Shape;13;p3">
            <a:extLst>
              <a:ext uri="{FF2B5EF4-FFF2-40B4-BE49-F238E27FC236}">
                <a16:creationId xmlns:a16="http://schemas.microsoft.com/office/drawing/2014/main" id="{6DE72155-5748-56C2-610C-C76337098637}"/>
              </a:ext>
            </a:extLst>
          </p:cNvPr>
          <p:cNvSpPr txBox="1"/>
          <p:nvPr/>
        </p:nvSpPr>
        <p:spPr>
          <a:xfrm>
            <a:off x="1651029" y="2708941"/>
            <a:ext cx="6159379" cy="43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A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  <a:sym typeface="Varela Round"/>
              </a:rPr>
              <a:t>Eficacia del Sistema</a:t>
            </a:r>
            <a:endParaRPr sz="25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82495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;p3"/>
          <p:cNvSpPr txBox="1"/>
          <p:nvPr/>
        </p:nvSpPr>
        <p:spPr>
          <a:xfrm>
            <a:off x="1784841" y="290765"/>
            <a:ext cx="6159379" cy="43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_tradnl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DATOS COMPLEMENTARIOS</a:t>
            </a:r>
          </a:p>
        </p:txBody>
      </p:sp>
      <p:pic>
        <p:nvPicPr>
          <p:cNvPr id="7" name="Google Shape;1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8141" y="4650573"/>
            <a:ext cx="685956" cy="44691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;p3"/>
          <p:cNvSpPr txBox="1"/>
          <p:nvPr/>
        </p:nvSpPr>
        <p:spPr>
          <a:xfrm>
            <a:off x="7761767" y="4699245"/>
            <a:ext cx="1244009" cy="340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Provincia </a:t>
            </a:r>
            <a:r>
              <a:rPr lang="hr-HR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|</a:t>
            </a:r>
            <a:r>
              <a:rPr lang="es-ES_tradnl" sz="1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  <a:sym typeface="Varela Round"/>
              </a:rPr>
              <a:t> 00</a:t>
            </a:r>
            <a:endParaRPr sz="1000" dirty="0">
              <a:solidFill>
                <a:schemeClr val="bg1">
                  <a:lumMod val="50000"/>
                </a:schemeClr>
              </a:solidFill>
              <a:latin typeface="+mj-lt"/>
              <a:ea typeface="Calibri" charset="0"/>
              <a:cs typeface="Calibri" charset="0"/>
              <a:sym typeface="Varela Round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0" y="741328"/>
            <a:ext cx="889955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1500" b="1" dirty="0">
                <a:solidFill>
                  <a:srgbClr val="404040"/>
                </a:solidFill>
                <a:latin typeface="DINNextRoundedLTPro-Regular"/>
              </a:rPr>
              <a:t>Pruebas Aprender 2021: 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el 54,8% de los estudiantes alcanza buenos resultados en Matemática y el 55,4% en Lengua. En el 2018 fueron el 58,2% y el 74,7% respectivamente.</a:t>
            </a:r>
          </a:p>
          <a:p>
            <a:pPr algn="just"/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El 49,1% de los alumnos de sexto grado de establecimientos estatales obtuvieron un resultado satisfactorio en lengua, mientras que en los colegios privados ese porcentaje subió a un 72,2%. En tanto, para los conocimientos de matemática, el 49,4% de los estudiantes de escuelas públicas obtuvo un resultado satisfactorio, mientras que en establecimientos privados ese porcentaje subió a 69,3% (</a:t>
            </a:r>
            <a:r>
              <a:rPr lang="es-AR" sz="1500" dirty="0" err="1">
                <a:solidFill>
                  <a:srgbClr val="404040"/>
                </a:solidFill>
                <a:latin typeface="DINNextRoundedLTPro-Regular"/>
              </a:rPr>
              <a:t>Celichini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, 2022).</a:t>
            </a:r>
          </a:p>
          <a:p>
            <a:pPr algn="just"/>
            <a:r>
              <a:rPr lang="es-AR" sz="1500" b="1" dirty="0">
                <a:solidFill>
                  <a:srgbClr val="404040"/>
                </a:solidFill>
                <a:latin typeface="DINNextRoundedLTPro-Regular"/>
              </a:rPr>
              <a:t>Santa Fe es una de las provincias en las que se evidencian mayores brechas (50,6 puntos porcentuales) entre los niveles socioeconómicos alto y bajo 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(</a:t>
            </a:r>
            <a:r>
              <a:rPr lang="es-AR" sz="1500" dirty="0" err="1">
                <a:solidFill>
                  <a:srgbClr val="404040"/>
                </a:solidFill>
                <a:latin typeface="DINNextRoundedLTPro-Regular"/>
              </a:rPr>
              <a:t>Celichini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, 2022). Solo cinco provincias evidenciaron peor desempeño en Lengua dentro del nivel socioeconómico bajo (</a:t>
            </a:r>
            <a:r>
              <a:rPr lang="es-AR" sz="1500" dirty="0" err="1">
                <a:solidFill>
                  <a:srgbClr val="404040"/>
                </a:solidFill>
                <a:latin typeface="DINNextRoundedLTPro-Regular"/>
              </a:rPr>
              <a:t>Catri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, </a:t>
            </a:r>
            <a:r>
              <a:rPr lang="es-AR" sz="1500" dirty="0" err="1">
                <a:solidFill>
                  <a:srgbClr val="404040"/>
                </a:solidFill>
                <a:latin typeface="DINNextRoundedLTPro-Regular"/>
              </a:rPr>
              <a:t>Nistal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, </a:t>
            </a:r>
            <a:r>
              <a:rPr lang="es-AR" sz="1500" dirty="0" err="1">
                <a:solidFill>
                  <a:srgbClr val="404040"/>
                </a:solidFill>
                <a:latin typeface="DINNextRoundedLTPro-Regular"/>
              </a:rPr>
              <a:t>Orlicki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 y </a:t>
            </a:r>
            <a:r>
              <a:rPr lang="es-AR" sz="1500" dirty="0" err="1">
                <a:solidFill>
                  <a:srgbClr val="404040"/>
                </a:solidFill>
                <a:latin typeface="DINNextRoundedLTPro-Regular"/>
              </a:rPr>
              <a:t>Volman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, 2022).</a:t>
            </a:r>
          </a:p>
          <a:p>
            <a:pPr algn="just"/>
            <a:r>
              <a:rPr lang="es-AR" sz="1500" b="1" dirty="0">
                <a:solidFill>
                  <a:srgbClr val="404040"/>
                </a:solidFill>
                <a:latin typeface="DINNextRoundedLTPro-Regular"/>
              </a:rPr>
              <a:t>Más de 100.000 estudiantes santafesinos abandonaron la escuela en 2020. Esto significó más del doble del promedio anual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. (Rueda de Prensa, 2021).</a:t>
            </a:r>
          </a:p>
          <a:p>
            <a:pPr algn="just"/>
            <a:r>
              <a:rPr lang="es-AR" sz="1500" b="1" dirty="0">
                <a:solidFill>
                  <a:srgbClr val="404040"/>
                </a:solidFill>
                <a:latin typeface="DINNextRoundedLTPro-Regular"/>
              </a:rPr>
              <a:t>La deserción trepó del 6,9%, en 2019, al 15% el año siguiente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 (La Capital, 2021).</a:t>
            </a:r>
          </a:p>
          <a:p>
            <a:pPr algn="just"/>
            <a:r>
              <a:rPr lang="es-AR" sz="1500" b="1" dirty="0">
                <a:solidFill>
                  <a:srgbClr val="404040"/>
                </a:solidFill>
                <a:latin typeface="DINNextRoundedLTPro-Regular"/>
              </a:rPr>
              <a:t>Más del 85% de los docentes reportaron una ausencia de conducción y un alto grado de incertidumbre y sensación de abandono por parte de las autoridades del Ministerio </a:t>
            </a:r>
            <a:r>
              <a:rPr lang="es-AR" sz="1500" dirty="0">
                <a:solidFill>
                  <a:srgbClr val="404040"/>
                </a:solidFill>
                <a:latin typeface="DINNextRoundedLTPro-Regular"/>
              </a:rPr>
              <a:t>(La Capital, 2021).</a:t>
            </a:r>
            <a:endParaRPr lang="en-US" sz="1500" dirty="0">
              <a:solidFill>
                <a:srgbClr val="404040"/>
              </a:solidFill>
              <a:latin typeface="DINNextRoundedLT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3142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92880AC4-8A58-4DB5-A9B4-9E30AD88B7FD}"/>
              </a:ext>
            </a:extLst>
          </p:cNvPr>
          <p:cNvGrpSpPr/>
          <p:nvPr/>
        </p:nvGrpSpPr>
        <p:grpSpPr>
          <a:xfrm>
            <a:off x="536579" y="1041014"/>
            <a:ext cx="297747" cy="296103"/>
            <a:chOff x="1013033" y="1339737"/>
            <a:chExt cx="540000" cy="537019"/>
          </a:xfrm>
        </p:grpSpPr>
        <p:sp>
          <p:nvSpPr>
            <p:cNvPr id="3" name="11 Elipse">
              <a:extLst>
                <a:ext uri="{FF2B5EF4-FFF2-40B4-BE49-F238E27FC236}">
                  <a16:creationId xmlns:a16="http://schemas.microsoft.com/office/drawing/2014/main" id="{5B074483-7D95-4FED-BC5C-1D75F3501E5B}"/>
                </a:ext>
              </a:extLst>
            </p:cNvPr>
            <p:cNvSpPr>
              <a:spLocks/>
            </p:cNvSpPr>
            <p:nvPr/>
          </p:nvSpPr>
          <p:spPr>
            <a:xfrm>
              <a:off x="1013033" y="1339737"/>
              <a:ext cx="540000" cy="5370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9219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1050"/>
            </a:p>
          </p:txBody>
        </p:sp>
        <p:grpSp>
          <p:nvGrpSpPr>
            <p:cNvPr id="4" name="Agrupar 48">
              <a:extLst>
                <a:ext uri="{FF2B5EF4-FFF2-40B4-BE49-F238E27FC236}">
                  <a16:creationId xmlns:a16="http://schemas.microsoft.com/office/drawing/2014/main" id="{478AE586-4EA4-4916-92F2-D57198325A3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179379" y="1535962"/>
              <a:ext cx="215999" cy="160046"/>
              <a:chOff x="1053907" y="2049149"/>
              <a:chExt cx="143999" cy="118522"/>
            </a:xfrm>
          </p:grpSpPr>
          <p:cxnSp>
            <p:nvCxnSpPr>
              <p:cNvPr id="5" name="Conector recto 4">
                <a:extLst>
                  <a:ext uri="{FF2B5EF4-FFF2-40B4-BE49-F238E27FC236}">
                    <a16:creationId xmlns:a16="http://schemas.microsoft.com/office/drawing/2014/main" id="{CDFBAA12-D393-482A-8909-AAACC5429257}"/>
                  </a:ext>
                </a:extLst>
              </p:cNvPr>
              <p:cNvCxnSpPr/>
              <p:nvPr/>
            </p:nvCxnSpPr>
            <p:spPr>
              <a:xfrm>
                <a:off x="1053907" y="2113092"/>
                <a:ext cx="53214" cy="53214"/>
              </a:xfrm>
              <a:prstGeom prst="line">
                <a:avLst/>
              </a:prstGeom>
              <a:ln w="57150" cap="rnd" cmpd="sng">
                <a:solidFill>
                  <a:srgbClr val="921980"/>
                </a:solidFill>
                <a:round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ector recto 5">
                <a:extLst>
                  <a:ext uri="{FF2B5EF4-FFF2-40B4-BE49-F238E27FC236}">
                    <a16:creationId xmlns:a16="http://schemas.microsoft.com/office/drawing/2014/main" id="{D63E91F2-3B21-48FA-B472-6CB1327119E4}"/>
                  </a:ext>
                </a:extLst>
              </p:cNvPr>
              <p:cNvCxnSpPr/>
              <p:nvPr/>
            </p:nvCxnSpPr>
            <p:spPr>
              <a:xfrm flipV="1">
                <a:off x="1108486" y="2049149"/>
                <a:ext cx="89420" cy="118522"/>
              </a:xfrm>
              <a:prstGeom prst="line">
                <a:avLst/>
              </a:prstGeom>
              <a:ln w="57150" cap="rnd" cmpd="sng">
                <a:solidFill>
                  <a:srgbClr val="921980"/>
                </a:solidFill>
                <a:round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CuadroTexto 6"/>
          <p:cNvSpPr txBox="1"/>
          <p:nvPr/>
        </p:nvSpPr>
        <p:spPr>
          <a:xfrm>
            <a:off x="967187" y="1038078"/>
            <a:ext cx="7017969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750"/>
              </a:spcBef>
              <a:buClr>
                <a:srgbClr val="216B69"/>
              </a:buClr>
            </a:pP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DESAFIO. Revalorizar a los maestros y  </a:t>
            </a:r>
            <a:r>
              <a:rPr lang="es-A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traer 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la escuela al siglo XXI, con más tecnología, idiomas y mejores planes de </a:t>
            </a:r>
            <a:r>
              <a:rPr lang="es-A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estudio.</a:t>
            </a:r>
            <a:endParaRPr lang="es-AR" sz="2000" b="1" dirty="0">
              <a:solidFill>
                <a:schemeClr val="tx1">
                  <a:lumMod val="75000"/>
                  <a:lumOff val="25000"/>
                </a:schemeClr>
              </a:solidFill>
              <a:cs typeface="Chalet-NewYorkNineteenSixty"/>
            </a:endParaRP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92880AC4-8A58-4DB5-A9B4-9E30AD88B7FD}"/>
              </a:ext>
            </a:extLst>
          </p:cNvPr>
          <p:cNvGrpSpPr/>
          <p:nvPr/>
        </p:nvGrpSpPr>
        <p:grpSpPr>
          <a:xfrm>
            <a:off x="536579" y="3180732"/>
            <a:ext cx="297747" cy="296103"/>
            <a:chOff x="1013033" y="1339737"/>
            <a:chExt cx="540000" cy="537019"/>
          </a:xfrm>
        </p:grpSpPr>
        <p:sp>
          <p:nvSpPr>
            <p:cNvPr id="9" name="11 Elipse">
              <a:extLst>
                <a:ext uri="{FF2B5EF4-FFF2-40B4-BE49-F238E27FC236}">
                  <a16:creationId xmlns:a16="http://schemas.microsoft.com/office/drawing/2014/main" id="{5B074483-7D95-4FED-BC5C-1D75F3501E5B}"/>
                </a:ext>
              </a:extLst>
            </p:cNvPr>
            <p:cNvSpPr>
              <a:spLocks/>
            </p:cNvSpPr>
            <p:nvPr/>
          </p:nvSpPr>
          <p:spPr>
            <a:xfrm>
              <a:off x="1013033" y="1339737"/>
              <a:ext cx="540000" cy="5370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9219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1050"/>
            </a:p>
          </p:txBody>
        </p:sp>
        <p:grpSp>
          <p:nvGrpSpPr>
            <p:cNvPr id="10" name="Agrupar 48">
              <a:extLst>
                <a:ext uri="{FF2B5EF4-FFF2-40B4-BE49-F238E27FC236}">
                  <a16:creationId xmlns:a16="http://schemas.microsoft.com/office/drawing/2014/main" id="{478AE586-4EA4-4916-92F2-D57198325A3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179379" y="1535962"/>
              <a:ext cx="215999" cy="160046"/>
              <a:chOff x="1053907" y="2049149"/>
              <a:chExt cx="143999" cy="118522"/>
            </a:xfrm>
          </p:grpSpPr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CDFBAA12-D393-482A-8909-AAACC5429257}"/>
                  </a:ext>
                </a:extLst>
              </p:cNvPr>
              <p:cNvCxnSpPr/>
              <p:nvPr/>
            </p:nvCxnSpPr>
            <p:spPr>
              <a:xfrm>
                <a:off x="1053907" y="2113092"/>
                <a:ext cx="53214" cy="53214"/>
              </a:xfrm>
              <a:prstGeom prst="line">
                <a:avLst/>
              </a:prstGeom>
              <a:ln w="57150" cap="rnd" cmpd="sng">
                <a:solidFill>
                  <a:srgbClr val="921980"/>
                </a:solidFill>
                <a:round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ector recto 11">
                <a:extLst>
                  <a:ext uri="{FF2B5EF4-FFF2-40B4-BE49-F238E27FC236}">
                    <a16:creationId xmlns:a16="http://schemas.microsoft.com/office/drawing/2014/main" id="{D63E91F2-3B21-48FA-B472-6CB1327119E4}"/>
                  </a:ext>
                </a:extLst>
              </p:cNvPr>
              <p:cNvCxnSpPr/>
              <p:nvPr/>
            </p:nvCxnSpPr>
            <p:spPr>
              <a:xfrm flipV="1">
                <a:off x="1108486" y="2049149"/>
                <a:ext cx="89420" cy="118522"/>
              </a:xfrm>
              <a:prstGeom prst="line">
                <a:avLst/>
              </a:prstGeom>
              <a:ln w="57150" cap="rnd" cmpd="sng">
                <a:solidFill>
                  <a:srgbClr val="921980"/>
                </a:solidFill>
                <a:round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CuadroTexto 12"/>
          <p:cNvSpPr txBox="1"/>
          <p:nvPr/>
        </p:nvSpPr>
        <p:spPr>
          <a:xfrm>
            <a:off x="967187" y="3167781"/>
            <a:ext cx="6390543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750"/>
              </a:spcBef>
              <a:buClr>
                <a:srgbClr val="216B69"/>
              </a:buClr>
            </a:pP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Realizar el mayor plan de inversión en infraestructura educativa de la historia.</a:t>
            </a:r>
            <a:endParaRPr lang="es-AR" sz="2000" b="1" dirty="0">
              <a:solidFill>
                <a:schemeClr val="tx1">
                  <a:lumMod val="75000"/>
                  <a:lumOff val="25000"/>
                </a:schemeClr>
              </a:solidFill>
              <a:cs typeface="Chalet-NewYorkNineteenSixty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92880AC4-8A58-4DB5-A9B4-9E30AD88B7FD}"/>
              </a:ext>
            </a:extLst>
          </p:cNvPr>
          <p:cNvGrpSpPr/>
          <p:nvPr/>
        </p:nvGrpSpPr>
        <p:grpSpPr>
          <a:xfrm>
            <a:off x="536579" y="2292838"/>
            <a:ext cx="297747" cy="296103"/>
            <a:chOff x="1013033" y="1339737"/>
            <a:chExt cx="540000" cy="537019"/>
          </a:xfrm>
        </p:grpSpPr>
        <p:sp>
          <p:nvSpPr>
            <p:cNvPr id="21" name="11 Elipse">
              <a:extLst>
                <a:ext uri="{FF2B5EF4-FFF2-40B4-BE49-F238E27FC236}">
                  <a16:creationId xmlns:a16="http://schemas.microsoft.com/office/drawing/2014/main" id="{5B074483-7D95-4FED-BC5C-1D75F3501E5B}"/>
                </a:ext>
              </a:extLst>
            </p:cNvPr>
            <p:cNvSpPr>
              <a:spLocks/>
            </p:cNvSpPr>
            <p:nvPr/>
          </p:nvSpPr>
          <p:spPr>
            <a:xfrm>
              <a:off x="1013033" y="1339737"/>
              <a:ext cx="540000" cy="5370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9219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1050"/>
            </a:p>
          </p:txBody>
        </p:sp>
        <p:grpSp>
          <p:nvGrpSpPr>
            <p:cNvPr id="22" name="Agrupar 48">
              <a:extLst>
                <a:ext uri="{FF2B5EF4-FFF2-40B4-BE49-F238E27FC236}">
                  <a16:creationId xmlns:a16="http://schemas.microsoft.com/office/drawing/2014/main" id="{478AE586-4EA4-4916-92F2-D57198325A3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179379" y="1535962"/>
              <a:ext cx="215999" cy="160046"/>
              <a:chOff x="1053907" y="2049149"/>
              <a:chExt cx="143999" cy="118522"/>
            </a:xfrm>
          </p:grpSpPr>
          <p:cxnSp>
            <p:nvCxnSpPr>
              <p:cNvPr id="23" name="Conector recto 22">
                <a:extLst>
                  <a:ext uri="{FF2B5EF4-FFF2-40B4-BE49-F238E27FC236}">
                    <a16:creationId xmlns:a16="http://schemas.microsoft.com/office/drawing/2014/main" id="{CDFBAA12-D393-482A-8909-AAACC5429257}"/>
                  </a:ext>
                </a:extLst>
              </p:cNvPr>
              <p:cNvCxnSpPr/>
              <p:nvPr/>
            </p:nvCxnSpPr>
            <p:spPr>
              <a:xfrm>
                <a:off x="1053907" y="2113092"/>
                <a:ext cx="53214" cy="53214"/>
              </a:xfrm>
              <a:prstGeom prst="line">
                <a:avLst/>
              </a:prstGeom>
              <a:ln w="57150" cap="rnd" cmpd="sng">
                <a:solidFill>
                  <a:srgbClr val="921980"/>
                </a:solidFill>
                <a:round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ector recto 23">
                <a:extLst>
                  <a:ext uri="{FF2B5EF4-FFF2-40B4-BE49-F238E27FC236}">
                    <a16:creationId xmlns:a16="http://schemas.microsoft.com/office/drawing/2014/main" id="{D63E91F2-3B21-48FA-B472-6CB1327119E4}"/>
                  </a:ext>
                </a:extLst>
              </p:cNvPr>
              <p:cNvCxnSpPr/>
              <p:nvPr/>
            </p:nvCxnSpPr>
            <p:spPr>
              <a:xfrm flipV="1">
                <a:off x="1108486" y="2049149"/>
                <a:ext cx="89420" cy="118522"/>
              </a:xfrm>
              <a:prstGeom prst="line">
                <a:avLst/>
              </a:prstGeom>
              <a:ln w="57150" cap="rnd" cmpd="sng">
                <a:solidFill>
                  <a:srgbClr val="921980"/>
                </a:solidFill>
                <a:round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CuadroTexto 24"/>
          <p:cNvSpPr txBox="1"/>
          <p:nvPr/>
        </p:nvSpPr>
        <p:spPr>
          <a:xfrm>
            <a:off x="967187" y="2297892"/>
            <a:ext cx="5333129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90000"/>
              </a:lnSpc>
              <a:spcBef>
                <a:spcPts val="750"/>
              </a:spcBef>
              <a:buClr>
                <a:srgbClr val="216B69"/>
              </a:buClr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 Evaluar para 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halet-NewYorkNineteenSixty"/>
              </a:rPr>
              <a:t>mejorar.</a:t>
            </a:r>
            <a:endParaRPr lang="es-AR" sz="2000" b="1" dirty="0">
              <a:solidFill>
                <a:schemeClr val="tx1">
                  <a:lumMod val="75000"/>
                  <a:lumOff val="25000"/>
                </a:schemeClr>
              </a:solidFill>
              <a:cs typeface="Chalet-NewYorkNineteenSixty"/>
            </a:endParaRPr>
          </a:p>
        </p:txBody>
      </p:sp>
      <p:sp>
        <p:nvSpPr>
          <p:cNvPr id="26" name="Google Shape;13;p3"/>
          <p:cNvSpPr txBox="1"/>
          <p:nvPr/>
        </p:nvSpPr>
        <p:spPr>
          <a:xfrm>
            <a:off x="476689" y="205802"/>
            <a:ext cx="6881041" cy="511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pPr lvl="0"/>
            <a:r>
              <a:rPr lang="es-ES_tradnl" sz="2625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Varela Round"/>
              </a:rPr>
              <a:t>EJE. COMPROMISO </a:t>
            </a:r>
            <a:r>
              <a:rPr lang="es-ES_tradnl" sz="2625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Varela Round"/>
              </a:rPr>
              <a:t>EDUCATIVO PROVINCIAL</a:t>
            </a:r>
            <a:endParaRPr lang="es-ES_tradnl" sz="262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panose="020F0502020204030204" charset="0"/>
              <a:cs typeface="Calibri" panose="020F0502020204030204" charset="0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11860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1" y="1591542"/>
            <a:ext cx="3788641" cy="247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35662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